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73" r:id="rId5"/>
    <p:sldId id="259" r:id="rId6"/>
    <p:sldId id="260" r:id="rId7"/>
    <p:sldId id="274" r:id="rId8"/>
    <p:sldId id="261" r:id="rId9"/>
    <p:sldId id="262" r:id="rId10"/>
    <p:sldId id="275" r:id="rId11"/>
    <p:sldId id="263" r:id="rId12"/>
    <p:sldId id="264" r:id="rId13"/>
    <p:sldId id="276" r:id="rId14"/>
    <p:sldId id="265" r:id="rId15"/>
    <p:sldId id="266" r:id="rId16"/>
    <p:sldId id="277" r:id="rId17"/>
    <p:sldId id="267" r:id="rId18"/>
    <p:sldId id="268" r:id="rId19"/>
    <p:sldId id="278" r:id="rId20"/>
    <p:sldId id="269" r:id="rId21"/>
    <p:sldId id="270" r:id="rId22"/>
    <p:sldId id="279" r:id="rId23"/>
    <p:sldId id="271" r:id="rId24"/>
    <p:sldId id="272"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5CB876-8FE5-493B-B8CB-9FAD50FF3405}" type="datetimeFigureOut">
              <a:rPr lang="en-US" smtClean="0"/>
              <a:pPr/>
              <a:t>4/13/2021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28B271-93B1-4E7C-9AEC-9B5FE886AE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5CB876-8FE5-493B-B8CB-9FAD50FF3405}" type="datetimeFigureOut">
              <a:rPr lang="en-US" smtClean="0"/>
              <a:pPr/>
              <a:t>4/13/2021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28B271-93B1-4E7C-9AEC-9B5FE886AE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5CB876-8FE5-493B-B8CB-9FAD50FF3405}" type="datetimeFigureOut">
              <a:rPr lang="en-US" smtClean="0"/>
              <a:pPr/>
              <a:t>4/13/2021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28B271-93B1-4E7C-9AEC-9B5FE886AE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5CB876-8FE5-493B-B8CB-9FAD50FF3405}" type="datetimeFigureOut">
              <a:rPr lang="en-US" smtClean="0"/>
              <a:pPr/>
              <a:t>4/13/2021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28B271-93B1-4E7C-9AEC-9B5FE886AE1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5CB876-8FE5-493B-B8CB-9FAD50FF3405}" type="datetimeFigureOut">
              <a:rPr lang="en-US" smtClean="0"/>
              <a:pPr/>
              <a:t>4/13/2021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28B271-93B1-4E7C-9AEC-9B5FE886AE1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95CB876-8FE5-493B-B8CB-9FAD50FF3405}" type="datetimeFigureOut">
              <a:rPr lang="en-US" smtClean="0"/>
              <a:pPr/>
              <a:t>4/13/2021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A28B271-93B1-4E7C-9AEC-9B5FE886AE1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95CB876-8FE5-493B-B8CB-9FAD50FF3405}" type="datetimeFigureOut">
              <a:rPr lang="en-US" smtClean="0"/>
              <a:pPr/>
              <a:t>4/13/2021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A28B271-93B1-4E7C-9AEC-9B5FE886AE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95CB876-8FE5-493B-B8CB-9FAD50FF3405}" type="datetimeFigureOut">
              <a:rPr lang="en-US" smtClean="0"/>
              <a:pPr/>
              <a:t>4/13/2021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A28B271-93B1-4E7C-9AEC-9B5FE886AE1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95CB876-8FE5-493B-B8CB-9FAD50FF3405}" type="datetimeFigureOut">
              <a:rPr lang="en-US" smtClean="0"/>
              <a:pPr/>
              <a:t>4/13/2021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A28B271-93B1-4E7C-9AEC-9B5FE886AE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95CB876-8FE5-493B-B8CB-9FAD50FF3405}" type="datetimeFigureOut">
              <a:rPr lang="en-US" smtClean="0"/>
              <a:pPr/>
              <a:t>4/13/2021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A28B271-93B1-4E7C-9AEC-9B5FE886AE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95CB876-8FE5-493B-B8CB-9FAD50FF3405}" type="datetimeFigureOut">
              <a:rPr lang="en-US" smtClean="0"/>
              <a:pPr/>
              <a:t>4/13/2021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A28B271-93B1-4E7C-9AEC-9B5FE886AE1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95CB876-8FE5-493B-B8CB-9FAD50FF3405}" type="datetimeFigureOut">
              <a:rPr lang="en-US" smtClean="0"/>
              <a:pPr/>
              <a:t>4/13/2021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A28B271-93B1-4E7C-9AEC-9B5FE886AE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42853"/>
            <a:ext cx="7772400" cy="571504"/>
          </a:xfrm>
        </p:spPr>
        <p:txBody>
          <a:bodyPr>
            <a:normAutofit fontScale="90000"/>
          </a:bodyPr>
          <a:lstStyle/>
          <a:p>
            <a:r>
              <a:rPr lang="ro-RO" b="1" i="1" dirty="0" smtClean="0"/>
              <a:t/>
            </a:r>
            <a:br>
              <a:rPr lang="ro-RO" b="1" i="1" dirty="0" smtClean="0"/>
            </a:br>
            <a:endParaRPr lang="en-US" dirty="0"/>
          </a:p>
        </p:txBody>
      </p:sp>
      <p:sp>
        <p:nvSpPr>
          <p:cNvPr id="3" name="Subtitle 2"/>
          <p:cNvSpPr>
            <a:spLocks noGrp="1"/>
          </p:cNvSpPr>
          <p:nvPr>
            <p:ph type="subTitle" idx="1"/>
          </p:nvPr>
        </p:nvSpPr>
        <p:spPr>
          <a:xfrm>
            <a:off x="428596" y="285728"/>
            <a:ext cx="8429684" cy="6286544"/>
          </a:xfrm>
        </p:spPr>
        <p:txBody>
          <a:bodyPr>
            <a:normAutofit lnSpcReduction="10000"/>
          </a:bodyPr>
          <a:lstStyle/>
          <a:p>
            <a:pPr algn="ctr"/>
            <a:endParaRPr lang="ro-RO" dirty="0" smtClean="0">
              <a:solidFill>
                <a:schemeClr val="tx1"/>
              </a:solidFill>
            </a:endParaRPr>
          </a:p>
          <a:p>
            <a:pPr algn="ctr"/>
            <a:endParaRPr lang="ro-RO" dirty="0" smtClean="0">
              <a:solidFill>
                <a:schemeClr val="tx1"/>
              </a:solidFill>
            </a:endParaRPr>
          </a:p>
          <a:p>
            <a:pPr algn="ctr"/>
            <a:endParaRPr lang="ro-RO" dirty="0" smtClean="0">
              <a:solidFill>
                <a:schemeClr val="tx1"/>
              </a:solidFill>
            </a:endParaRPr>
          </a:p>
          <a:p>
            <a:pPr algn="ctr"/>
            <a:endParaRPr lang="ro-RO" b="1" i="1" dirty="0" smtClean="0"/>
          </a:p>
          <a:p>
            <a:pPr algn="ctr"/>
            <a:r>
              <a:rPr lang="ro-RO" b="1" i="1" dirty="0" smtClean="0"/>
              <a:t>Science and kids</a:t>
            </a:r>
            <a:r>
              <a:rPr lang="ro-RO" b="1" dirty="0" smtClean="0"/>
              <a:t>, nr. </a:t>
            </a:r>
            <a:r>
              <a:rPr lang="ro-RO" b="1" i="1" dirty="0" smtClean="0"/>
              <a:t>2018-1-IT02-KA229-048230_5</a:t>
            </a:r>
            <a:endParaRPr lang="ro-RO" dirty="0" smtClean="0">
              <a:solidFill>
                <a:schemeClr val="tx1"/>
              </a:solidFill>
            </a:endParaRPr>
          </a:p>
          <a:p>
            <a:pPr algn="ctr"/>
            <a:endParaRPr lang="ro-RO" dirty="0" smtClean="0">
              <a:solidFill>
                <a:schemeClr val="tx1"/>
              </a:solidFill>
            </a:endParaRPr>
          </a:p>
          <a:p>
            <a:pPr algn="ctr"/>
            <a:endParaRPr lang="ro-RO" dirty="0" smtClean="0">
              <a:solidFill>
                <a:srgbClr val="FF0000"/>
              </a:solidFill>
            </a:endParaRPr>
          </a:p>
          <a:p>
            <a:pPr algn="ctr"/>
            <a:r>
              <a:rPr lang="ro-RO" b="1" dirty="0" smtClean="0">
                <a:solidFill>
                  <a:srgbClr val="FF0000"/>
                </a:solidFill>
              </a:rPr>
              <a:t>E-cookery book</a:t>
            </a:r>
          </a:p>
          <a:p>
            <a:pPr algn="ctr"/>
            <a:r>
              <a:rPr lang="ro-RO" b="1" dirty="0" smtClean="0">
                <a:solidFill>
                  <a:srgbClr val="FF0000"/>
                </a:solidFill>
              </a:rPr>
              <a:t>Traditional Romanian Food</a:t>
            </a:r>
          </a:p>
          <a:p>
            <a:pPr algn="ctr"/>
            <a:endParaRPr lang="ro-RO" sz="1700" b="1" dirty="0" smtClean="0"/>
          </a:p>
          <a:p>
            <a:pPr algn="ctr"/>
            <a:endParaRPr lang="ro-RO" sz="1700" b="1" dirty="0" smtClean="0"/>
          </a:p>
          <a:p>
            <a:pPr algn="ctr"/>
            <a:r>
              <a:rPr lang="ro-RO" sz="1700" b="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1700" dirty="0" smtClean="0"/>
          </a:p>
          <a:p>
            <a:pPr algn="ctr"/>
            <a:endParaRPr lang="en-US" dirty="0">
              <a:solidFill>
                <a:schemeClr val="tx1"/>
              </a:solidFill>
            </a:endParaRPr>
          </a:p>
        </p:txBody>
      </p:sp>
      <p:pic>
        <p:nvPicPr>
          <p:cNvPr id="1026" name="Picture 2" descr="D:\ERASMUS+ Aprobate 2018\IT Science and kids- resp. Nadia Lisac\logo science and kids.jpg"/>
          <p:cNvPicPr>
            <a:picLocks noChangeAspect="1" noChangeArrowheads="1"/>
          </p:cNvPicPr>
          <p:nvPr/>
        </p:nvPicPr>
        <p:blipFill>
          <a:blip r:embed="rId2" cstate="print"/>
          <a:srcRect/>
          <a:stretch>
            <a:fillRect/>
          </a:stretch>
        </p:blipFill>
        <p:spPr bwMode="auto">
          <a:xfrm>
            <a:off x="6572264" y="285728"/>
            <a:ext cx="2571736" cy="1628764"/>
          </a:xfrm>
          <a:prstGeom prst="rect">
            <a:avLst/>
          </a:prstGeom>
          <a:noFill/>
        </p:spPr>
      </p:pic>
      <p:pic>
        <p:nvPicPr>
          <p:cNvPr id="1027" name="Picture 3" descr="D:\ERASMUS+ Aprobate 2018\Agentia Nationala\Logo+Disclaimer\logosbeneficaireserasmusright_en.jpg"/>
          <p:cNvPicPr>
            <a:picLocks noChangeAspect="1" noChangeArrowheads="1"/>
          </p:cNvPicPr>
          <p:nvPr/>
        </p:nvPicPr>
        <p:blipFill>
          <a:blip r:embed="rId3" cstate="print"/>
          <a:srcRect/>
          <a:stretch>
            <a:fillRect/>
          </a:stretch>
        </p:blipFill>
        <p:spPr bwMode="auto">
          <a:xfrm>
            <a:off x="0" y="0"/>
            <a:ext cx="5786479" cy="16192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iftele_71567800.jpg"/>
          <p:cNvPicPr>
            <a:picLocks noGrp="1" noChangeAspect="1"/>
          </p:cNvPicPr>
          <p:nvPr>
            <p:ph idx="1"/>
          </p:nvPr>
        </p:nvPicPr>
        <p:blipFill>
          <a:blip r:embed="rId2" cstate="print"/>
          <a:stretch>
            <a:fillRect/>
          </a:stretch>
        </p:blipFill>
        <p:spPr>
          <a:xfrm>
            <a:off x="0" y="0"/>
            <a:ext cx="9250688" cy="6888372"/>
          </a:xfrm>
        </p:spPr>
      </p:pic>
      <p:sp>
        <p:nvSpPr>
          <p:cNvPr id="3" name="Title 2"/>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5500726"/>
          </a:xfrm>
        </p:spPr>
        <p:txBody>
          <a:bodyPr/>
          <a:lstStyle/>
          <a:p>
            <a:r>
              <a:rPr lang="en-US" b="1" i="1" dirty="0" smtClean="0"/>
              <a:t>Ingredients:</a:t>
            </a:r>
            <a:endParaRPr lang="en-US" dirty="0" smtClean="0"/>
          </a:p>
          <a:p>
            <a:pPr lvl="0"/>
            <a:r>
              <a:rPr lang="en-US" dirty="0" smtClean="0"/>
              <a:t>2 pounds tripe </a:t>
            </a:r>
          </a:p>
          <a:p>
            <a:pPr lvl="0"/>
            <a:r>
              <a:rPr lang="en-US" dirty="0" smtClean="0"/>
              <a:t>1 carrot </a:t>
            </a:r>
          </a:p>
          <a:p>
            <a:pPr lvl="0"/>
            <a:r>
              <a:rPr lang="en-US" dirty="0" smtClean="0"/>
              <a:t>1 celery root </a:t>
            </a:r>
          </a:p>
          <a:p>
            <a:pPr lvl="0"/>
            <a:r>
              <a:rPr lang="en-US" dirty="0" smtClean="0"/>
              <a:t>1 parsley root </a:t>
            </a:r>
          </a:p>
          <a:p>
            <a:pPr lvl="0"/>
            <a:r>
              <a:rPr lang="en-US" dirty="0" smtClean="0"/>
              <a:t>1 onion </a:t>
            </a:r>
          </a:p>
          <a:p>
            <a:pPr lvl="0"/>
            <a:r>
              <a:rPr lang="en-US" dirty="0" smtClean="0"/>
              <a:t>peppercorns (black pepper)</a:t>
            </a:r>
          </a:p>
          <a:p>
            <a:pPr lvl="0"/>
            <a:r>
              <a:rPr lang="en-US" dirty="0" smtClean="0"/>
              <a:t>4-5 tablespoons sour cream </a:t>
            </a:r>
          </a:p>
          <a:p>
            <a:pPr lvl="0"/>
            <a:r>
              <a:rPr lang="en-US" dirty="0" smtClean="0"/>
              <a:t>4-5 garlic cloves </a:t>
            </a:r>
          </a:p>
          <a:p>
            <a:pPr lvl="0"/>
            <a:r>
              <a:rPr lang="en-US" dirty="0" smtClean="0"/>
              <a:t>3 tablespoons apple vinegar</a:t>
            </a:r>
          </a:p>
          <a:p>
            <a:endParaRPr lang="en-US" dirty="0"/>
          </a:p>
        </p:txBody>
      </p:sp>
      <p:sp>
        <p:nvSpPr>
          <p:cNvPr id="3" name="Title 2"/>
          <p:cNvSpPr>
            <a:spLocks noGrp="1"/>
          </p:cNvSpPr>
          <p:nvPr>
            <p:ph type="title"/>
          </p:nvPr>
        </p:nvSpPr>
        <p:spPr>
          <a:xfrm>
            <a:off x="457200" y="274638"/>
            <a:ext cx="8229600" cy="439718"/>
          </a:xfrm>
        </p:spPr>
        <p:txBody>
          <a:bodyPr>
            <a:normAutofit fontScale="90000"/>
          </a:bodyPr>
          <a:lstStyle/>
          <a:p>
            <a:pPr algn="ctr"/>
            <a:r>
              <a:rPr lang="ro-RO" dirty="0" smtClean="0"/>
              <a:t/>
            </a:r>
            <a:br>
              <a:rPr lang="ro-RO" dirty="0" smtClean="0"/>
            </a:br>
            <a:r>
              <a:rPr lang="en-US" dirty="0" smtClean="0"/>
              <a:t>Tripe Soup (</a:t>
            </a:r>
            <a:r>
              <a:rPr lang="en-US" dirty="0" err="1" smtClean="0"/>
              <a:t>Ciorba</a:t>
            </a:r>
            <a:r>
              <a:rPr lang="en-US" dirty="0" smtClean="0"/>
              <a:t> de </a:t>
            </a:r>
            <a:r>
              <a:rPr lang="en-US" dirty="0" err="1" smtClean="0"/>
              <a:t>burta</a:t>
            </a:r>
            <a:r>
              <a:rPr lang="en-US" dirty="0" smtClean="0"/>
              <a:t>)</a:t>
            </a:r>
            <a:br>
              <a:rPr lang="en-US" dirty="0" smtClean="0"/>
            </a:br>
            <a:endParaRPr lang="en-US" dirty="0"/>
          </a:p>
        </p:txBody>
      </p:sp>
      <p:pic>
        <p:nvPicPr>
          <p:cNvPr id="4" name="Picture 3" descr="http://www.retetecalamama.ro/wp-content/uploads/2012/02/ciorba+de+burta+10.jpg"/>
          <p:cNvPicPr/>
          <p:nvPr/>
        </p:nvPicPr>
        <p:blipFill>
          <a:blip r:embed="rId2" cstate="print"/>
          <a:srcRect/>
          <a:stretch>
            <a:fillRect/>
          </a:stretch>
        </p:blipFill>
        <p:spPr bwMode="auto">
          <a:xfrm>
            <a:off x="4500562" y="857232"/>
            <a:ext cx="4248162" cy="307183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286544"/>
          </a:xfrm>
        </p:spPr>
        <p:txBody>
          <a:bodyPr/>
          <a:lstStyle/>
          <a:p>
            <a:r>
              <a:rPr lang="en-US" b="1" i="1" dirty="0" smtClean="0"/>
              <a:t>Preparation:</a:t>
            </a:r>
            <a:endParaRPr lang="ro-RO" b="1" i="1" dirty="0" smtClean="0"/>
          </a:p>
          <a:p>
            <a:pPr lvl="0"/>
            <a:r>
              <a:rPr lang="en-US" dirty="0" smtClean="0"/>
              <a:t>Scrub and wash three times the tripe.</a:t>
            </a:r>
          </a:p>
          <a:p>
            <a:pPr lvl="0"/>
            <a:r>
              <a:rPr lang="en-US" dirty="0" smtClean="0"/>
              <a:t>Put the vegetables and the tripe in a large pot with cold salted water. Simmer for 2 hours at low heat.</a:t>
            </a:r>
          </a:p>
          <a:p>
            <a:pPr lvl="0"/>
            <a:r>
              <a:rPr lang="en-US" dirty="0" smtClean="0"/>
              <a:t>Drain the tripe and let it cool. Set aside the vegetables.</a:t>
            </a:r>
          </a:p>
          <a:p>
            <a:pPr lvl="0"/>
            <a:r>
              <a:rPr lang="en-US" dirty="0" smtClean="0"/>
              <a:t> Cut the tripe into thin stripes and put it back in the broth.</a:t>
            </a:r>
          </a:p>
          <a:p>
            <a:pPr lvl="0"/>
            <a:r>
              <a:rPr lang="en-US" dirty="0" smtClean="0"/>
              <a:t>Add the sour cream and some minced garlic.</a:t>
            </a:r>
          </a:p>
          <a:p>
            <a:pPr lvl="0"/>
            <a:r>
              <a:rPr lang="en-US" dirty="0" smtClean="0"/>
              <a:t>Season it with more sour cream, vinegar, salt or minced garlic (taste and adjust the seasoning).</a:t>
            </a:r>
          </a:p>
          <a:p>
            <a:pPr lvl="0"/>
            <a:r>
              <a:rPr lang="en-US" dirty="0" smtClean="0"/>
              <a:t>Serve with hot peppers on the side.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56x440_ciorba-de-burta-de-vita-454050.jpg"/>
          <p:cNvPicPr>
            <a:picLocks noGrp="1" noChangeAspect="1"/>
          </p:cNvPicPr>
          <p:nvPr>
            <p:ph idx="1"/>
          </p:nvPr>
        </p:nvPicPr>
        <p:blipFill>
          <a:blip r:embed="rId2" cstate="print"/>
          <a:stretch>
            <a:fillRect/>
          </a:stretch>
        </p:blipFill>
        <p:spPr>
          <a:xfrm>
            <a:off x="0" y="1"/>
            <a:ext cx="5143504" cy="3449912"/>
          </a:xfrm>
        </p:spPr>
      </p:pic>
      <p:sp>
        <p:nvSpPr>
          <p:cNvPr id="3" name="Title 2"/>
          <p:cNvSpPr>
            <a:spLocks noGrp="1"/>
          </p:cNvSpPr>
          <p:nvPr>
            <p:ph type="title"/>
          </p:nvPr>
        </p:nvSpPr>
        <p:spPr/>
        <p:txBody>
          <a:bodyPr/>
          <a:lstStyle/>
          <a:p>
            <a:endParaRPr lang="en-US"/>
          </a:p>
        </p:txBody>
      </p:sp>
      <p:pic>
        <p:nvPicPr>
          <p:cNvPr id="5" name="Picture 4" descr="cea-mai-buna-reteta-de-ciorba-de-burta-facuta-acasa-1024x678.jpg"/>
          <p:cNvPicPr>
            <a:picLocks noChangeAspect="1"/>
          </p:cNvPicPr>
          <p:nvPr/>
        </p:nvPicPr>
        <p:blipFill>
          <a:blip r:embed="rId3" cstate="print"/>
          <a:stretch>
            <a:fillRect/>
          </a:stretch>
        </p:blipFill>
        <p:spPr>
          <a:xfrm>
            <a:off x="4000496" y="3500438"/>
            <a:ext cx="5143504" cy="33575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229600" cy="5572164"/>
          </a:xfrm>
        </p:spPr>
        <p:txBody>
          <a:bodyPr/>
          <a:lstStyle/>
          <a:p>
            <a:pPr fontAlgn="base"/>
            <a:r>
              <a:rPr lang="en-US" b="1" dirty="0" smtClean="0"/>
              <a:t>Ingredients:</a:t>
            </a:r>
            <a:r>
              <a:rPr lang="en-US" dirty="0" smtClean="0"/>
              <a:t> </a:t>
            </a:r>
          </a:p>
          <a:p>
            <a:pPr lvl="0" fontAlgn="base"/>
            <a:r>
              <a:rPr lang="en-US" dirty="0" smtClean="0"/>
              <a:t>2 to 3 lbs ground pork (or whatever meat you prefer)</a:t>
            </a:r>
          </a:p>
          <a:p>
            <a:pPr lvl="0" fontAlgn="base"/>
            <a:r>
              <a:rPr lang="en-US" dirty="0" smtClean="0"/>
              <a:t>1/2 cup long grain rice</a:t>
            </a:r>
          </a:p>
          <a:p>
            <a:pPr lvl="0" fontAlgn="base"/>
            <a:r>
              <a:rPr lang="en-US" dirty="0" smtClean="0"/>
              <a:t>1-2 onions chopped</a:t>
            </a:r>
          </a:p>
          <a:p>
            <a:pPr lvl="0" fontAlgn="base"/>
            <a:r>
              <a:rPr lang="en-US" dirty="0" smtClean="0"/>
              <a:t>parsley</a:t>
            </a:r>
          </a:p>
          <a:p>
            <a:pPr lvl="0" fontAlgn="base"/>
            <a:r>
              <a:rPr lang="en-US" dirty="0" smtClean="0"/>
              <a:t>dill</a:t>
            </a:r>
          </a:p>
          <a:p>
            <a:pPr lvl="0" fontAlgn="base"/>
            <a:r>
              <a:rPr lang="en-US" dirty="0" smtClean="0"/>
              <a:t>2 tbsp vegetable oil</a:t>
            </a:r>
          </a:p>
          <a:p>
            <a:pPr lvl="0" fontAlgn="base"/>
            <a:r>
              <a:rPr lang="en-US" dirty="0" smtClean="0"/>
              <a:t>1 L tomato juice</a:t>
            </a:r>
          </a:p>
          <a:p>
            <a:pPr lvl="0" fontAlgn="base"/>
            <a:r>
              <a:rPr lang="en-US" dirty="0" smtClean="0"/>
              <a:t>salt and pepper to taste</a:t>
            </a:r>
          </a:p>
          <a:p>
            <a:pPr lvl="0" fontAlgn="base"/>
            <a:r>
              <a:rPr lang="en-US" dirty="0" smtClean="0"/>
              <a:t>1 large sour cabbage</a:t>
            </a:r>
          </a:p>
          <a:p>
            <a:pPr lvl="0" fontAlgn="base"/>
            <a:r>
              <a:rPr lang="en-US" dirty="0" smtClean="0"/>
              <a:t>15 slices of bacon</a:t>
            </a:r>
          </a:p>
          <a:p>
            <a:endParaRPr lang="en-US" dirty="0"/>
          </a:p>
        </p:txBody>
      </p:sp>
      <p:sp>
        <p:nvSpPr>
          <p:cNvPr id="3" name="Title 2"/>
          <p:cNvSpPr>
            <a:spLocks noGrp="1"/>
          </p:cNvSpPr>
          <p:nvPr>
            <p:ph type="title"/>
          </p:nvPr>
        </p:nvSpPr>
        <p:spPr>
          <a:xfrm>
            <a:off x="457200" y="274638"/>
            <a:ext cx="8229600" cy="654032"/>
          </a:xfrm>
        </p:spPr>
        <p:txBody>
          <a:bodyPr>
            <a:normAutofit fontScale="90000"/>
          </a:bodyPr>
          <a:lstStyle/>
          <a:p>
            <a:pPr algn="ctr"/>
            <a:r>
              <a:rPr lang="ro-RO" dirty="0" smtClean="0"/>
              <a:t/>
            </a:r>
            <a:br>
              <a:rPr lang="ro-RO" dirty="0" smtClean="0"/>
            </a:br>
            <a:r>
              <a:rPr lang="en-US" dirty="0" smtClean="0"/>
              <a:t>Cabbage Rolls (</a:t>
            </a:r>
            <a:r>
              <a:rPr lang="en-US" dirty="0" err="1" smtClean="0"/>
              <a:t>Sarmale</a:t>
            </a:r>
            <a:r>
              <a:rPr lang="en-US" dirty="0" smtClean="0"/>
              <a:t>)</a:t>
            </a:r>
            <a:br>
              <a:rPr lang="en-US" dirty="0" smtClean="0"/>
            </a:br>
            <a:endParaRPr lang="en-US" dirty="0"/>
          </a:p>
        </p:txBody>
      </p:sp>
      <p:pic>
        <p:nvPicPr>
          <p:cNvPr id="4" name="Picture 3" descr="Romanian Cabbage Rolls (Sarmale)"/>
          <p:cNvPicPr/>
          <p:nvPr/>
        </p:nvPicPr>
        <p:blipFill>
          <a:blip r:embed="rId2" cstate="print"/>
          <a:srcRect/>
          <a:stretch>
            <a:fillRect/>
          </a:stretch>
        </p:blipFill>
        <p:spPr bwMode="auto">
          <a:xfrm>
            <a:off x="5072066" y="2786058"/>
            <a:ext cx="4071934" cy="328614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6429420"/>
          </a:xfrm>
        </p:spPr>
        <p:txBody>
          <a:bodyPr>
            <a:normAutofit fontScale="85000" lnSpcReduction="10000"/>
          </a:bodyPr>
          <a:lstStyle/>
          <a:p>
            <a:pPr fontAlgn="base"/>
            <a:r>
              <a:rPr lang="en-US" b="1" dirty="0" smtClean="0"/>
              <a:t>Instructions:</a:t>
            </a:r>
            <a:endParaRPr lang="en-US" dirty="0" smtClean="0"/>
          </a:p>
          <a:p>
            <a:pPr lvl="0" fontAlgn="base"/>
            <a:r>
              <a:rPr lang="en-US" dirty="0" smtClean="0"/>
              <a:t>Chop the onions and fry them in the oil until tender. Add rice and cook for another minute. Add onion and rice mixture to ground pork and add salt, pepper, dill and parsley and mix well with your hands. Now it's time to assemble the rolls.</a:t>
            </a:r>
          </a:p>
          <a:p>
            <a:pPr lvl="0" fontAlgn="base"/>
            <a:r>
              <a:rPr lang="en-US" dirty="0" smtClean="0"/>
              <a:t>Remove all the cabbage leaves and cut each leaf in half. Romanian cabbage rolls are traditionally smaller than the Polish cabbage rolls, so that's why I recommend cutting each leaf in half, otherwise you can use the entire leave for one roll.</a:t>
            </a:r>
          </a:p>
          <a:p>
            <a:pPr lvl="0" fontAlgn="base"/>
            <a:r>
              <a:rPr lang="en-US" dirty="0" smtClean="0"/>
              <a:t>Fill each half leaf with a big tbsp of the meat mixture and roll. Put all the rolls in a big pot and add the liter of tomato juice over the rolls. Add more water if needed, the juice should cover the rolls entirely. Cover the pot with aluminum foil and bake at 375 degrees for about 4 hours.</a:t>
            </a:r>
          </a:p>
          <a:p>
            <a:pPr lvl="0" fontAlgn="base"/>
            <a:r>
              <a:rPr lang="en-US" dirty="0" smtClean="0"/>
              <a:t>After 2 hours remove the foil and put back in the oven. Serve hot with a bit of sour cream on top.</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rmale-in-foi-de-varza-murata-reteta-mamei-mele-din-Ardeal-savori-urbane.jpg"/>
          <p:cNvPicPr>
            <a:picLocks noGrp="1" noChangeAspect="1"/>
          </p:cNvPicPr>
          <p:nvPr>
            <p:ph idx="1"/>
          </p:nvPr>
        </p:nvPicPr>
        <p:blipFill>
          <a:blip r:embed="rId2" cstate="print"/>
          <a:stretch>
            <a:fillRect/>
          </a:stretch>
        </p:blipFill>
        <p:spPr>
          <a:xfrm>
            <a:off x="0" y="0"/>
            <a:ext cx="5357818" cy="3714752"/>
          </a:xfrm>
        </p:spPr>
      </p:pic>
      <p:sp>
        <p:nvSpPr>
          <p:cNvPr id="3" name="Title 2"/>
          <p:cNvSpPr>
            <a:spLocks noGrp="1"/>
          </p:cNvSpPr>
          <p:nvPr>
            <p:ph type="title"/>
          </p:nvPr>
        </p:nvSpPr>
        <p:spPr/>
        <p:txBody>
          <a:bodyPr/>
          <a:lstStyle/>
          <a:p>
            <a:endParaRPr lang="en-US"/>
          </a:p>
        </p:txBody>
      </p:sp>
      <p:pic>
        <p:nvPicPr>
          <p:cNvPr id="5" name="Picture 4" descr="tn4_11.jpg"/>
          <p:cNvPicPr>
            <a:picLocks noChangeAspect="1"/>
          </p:cNvPicPr>
          <p:nvPr/>
        </p:nvPicPr>
        <p:blipFill>
          <a:blip r:embed="rId3" cstate="print"/>
          <a:stretch>
            <a:fillRect/>
          </a:stretch>
        </p:blipFill>
        <p:spPr>
          <a:xfrm>
            <a:off x="4381500" y="3643314"/>
            <a:ext cx="4762500" cy="32146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5286412"/>
          </a:xfrm>
        </p:spPr>
        <p:txBody>
          <a:bodyPr>
            <a:normAutofit fontScale="92500" lnSpcReduction="10000"/>
          </a:bodyPr>
          <a:lstStyle/>
          <a:p>
            <a:r>
              <a:rPr lang="en-US" dirty="0" smtClean="0"/>
              <a:t>Ingredients</a:t>
            </a:r>
            <a:br>
              <a:rPr lang="en-US" dirty="0" smtClean="0"/>
            </a:br>
            <a:r>
              <a:rPr lang="en-US" dirty="0" smtClean="0"/>
              <a:t>2 lb. medium-lean ground beef( you can use lamb, mutton or pork instead or a combination of two)</a:t>
            </a:r>
            <a:br>
              <a:rPr lang="en-US" dirty="0" smtClean="0"/>
            </a:br>
            <a:r>
              <a:rPr lang="en-US" dirty="0" smtClean="0"/>
              <a:t>2 tbsp. oil</a:t>
            </a:r>
            <a:br>
              <a:rPr lang="en-US" dirty="0" smtClean="0"/>
            </a:br>
            <a:r>
              <a:rPr lang="en-US" dirty="0" smtClean="0"/>
              <a:t>2 tbsp. water</a:t>
            </a:r>
            <a:br>
              <a:rPr lang="en-US" dirty="0" smtClean="0"/>
            </a:br>
            <a:r>
              <a:rPr lang="en-US" dirty="0" smtClean="0"/>
              <a:t>3 garlic </a:t>
            </a:r>
            <a:r>
              <a:rPr lang="en-US" dirty="0" err="1" smtClean="0"/>
              <a:t>cloves,crushed</a:t>
            </a:r>
            <a:r>
              <a:rPr lang="en-US" dirty="0" smtClean="0"/>
              <a:t/>
            </a:r>
            <a:br>
              <a:rPr lang="en-US" dirty="0" smtClean="0"/>
            </a:br>
            <a:r>
              <a:rPr lang="en-US" dirty="0" smtClean="0"/>
              <a:t>2 tsp. bicarbonate of soda</a:t>
            </a:r>
            <a:br>
              <a:rPr lang="en-US" dirty="0" smtClean="0"/>
            </a:br>
            <a:r>
              <a:rPr lang="en-US" dirty="0" smtClean="0"/>
              <a:t>1/2 tsp. dried thyme</a:t>
            </a:r>
            <a:br>
              <a:rPr lang="en-US" dirty="0" smtClean="0"/>
            </a:br>
            <a:r>
              <a:rPr lang="en-US" dirty="0" smtClean="0"/>
              <a:t>1/2 tsp. crushed hot red pepper</a:t>
            </a:r>
            <a:br>
              <a:rPr lang="en-US" dirty="0" smtClean="0"/>
            </a:br>
            <a:r>
              <a:rPr lang="en-US" dirty="0" smtClean="0"/>
              <a:t>1/2 tsp hot paprika</a:t>
            </a:r>
            <a:br>
              <a:rPr lang="en-US" dirty="0" smtClean="0"/>
            </a:br>
            <a:r>
              <a:rPr lang="en-US" dirty="0" smtClean="0"/>
              <a:t>2 tsp. caraway seeds</a:t>
            </a:r>
            <a:br>
              <a:rPr lang="en-US" dirty="0" smtClean="0"/>
            </a:br>
            <a:r>
              <a:rPr lang="en-US" dirty="0" smtClean="0"/>
              <a:t>2 tsp. salt</a:t>
            </a:r>
            <a:br>
              <a:rPr lang="en-US" dirty="0" smtClean="0"/>
            </a:br>
            <a:r>
              <a:rPr lang="en-US" dirty="0" smtClean="0"/>
              <a:t>1 tsp. fresh ground black pepper</a:t>
            </a:r>
            <a:br>
              <a:rPr lang="en-US" dirty="0" smtClean="0"/>
            </a:br>
            <a:endParaRPr lang="en-US" dirty="0"/>
          </a:p>
        </p:txBody>
      </p:sp>
      <p:sp>
        <p:nvSpPr>
          <p:cNvPr id="3" name="Title 2"/>
          <p:cNvSpPr>
            <a:spLocks noGrp="1"/>
          </p:cNvSpPr>
          <p:nvPr>
            <p:ph type="title"/>
          </p:nvPr>
        </p:nvSpPr>
        <p:spPr>
          <a:xfrm>
            <a:off x="457200" y="274638"/>
            <a:ext cx="8229600" cy="868346"/>
          </a:xfrm>
        </p:spPr>
        <p:txBody>
          <a:bodyPr>
            <a:normAutofit fontScale="90000"/>
          </a:bodyPr>
          <a:lstStyle/>
          <a:p>
            <a:pPr algn="ctr"/>
            <a:r>
              <a:rPr lang="ro-RO" dirty="0" smtClean="0"/>
              <a:t/>
            </a:r>
            <a:br>
              <a:rPr lang="ro-RO" dirty="0" smtClean="0"/>
            </a:br>
            <a:r>
              <a:rPr lang="en-US" dirty="0" err="1" smtClean="0"/>
              <a:t>Mititei</a:t>
            </a:r>
            <a:r>
              <a:rPr lang="en-US" dirty="0" smtClean="0"/>
              <a:t> - Little grilled sausages (The Wee Ones)</a:t>
            </a:r>
            <a:br>
              <a:rPr lang="en-US" dirty="0" smtClean="0"/>
            </a:br>
            <a:endParaRPr lang="en-US" dirty="0"/>
          </a:p>
        </p:txBody>
      </p:sp>
      <p:pic>
        <p:nvPicPr>
          <p:cNvPr id="4" name="Picture 3" descr="http://img.diacaf.com/images/20130502/455235.jpg"/>
          <p:cNvPicPr/>
          <p:nvPr/>
        </p:nvPicPr>
        <p:blipFill>
          <a:blip r:embed="rId2" cstate="print"/>
          <a:srcRect/>
          <a:stretch>
            <a:fillRect/>
          </a:stretch>
        </p:blipFill>
        <p:spPr bwMode="auto">
          <a:xfrm>
            <a:off x="5786446" y="2285992"/>
            <a:ext cx="2981851" cy="22383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6215106"/>
          </a:xfrm>
        </p:spPr>
        <p:txBody>
          <a:bodyPr>
            <a:normAutofit lnSpcReduction="10000"/>
          </a:bodyPr>
          <a:lstStyle/>
          <a:p>
            <a:r>
              <a:rPr lang="en-US" dirty="0" smtClean="0"/>
              <a:t>Place the ground beef in a big bowl and add all the ingredients. Mix them all very well and then knead mixture with your hands for at least 5 minutes wetting your hands frequently. Place mixture in a bowl, cover with a plate or with foil and put in the fridge for at least 5 hours or overnight. Use a tablespoon to take meat from the bowl and then with your hands make small meatballs. Roll between your hands into sausages about 4 inch long and 1 inch thick. Make them like little cylinders. Once ready grill or barbecue turning </a:t>
            </a:r>
            <a:r>
              <a:rPr lang="en-US" dirty="0" err="1" smtClean="0"/>
              <a:t>mititei</a:t>
            </a:r>
            <a:r>
              <a:rPr lang="en-US" dirty="0" smtClean="0"/>
              <a:t> frequently to cook evenly. While they cook baste frequently with water or beef stock to keep them moist. They should be ready in about 10-12 minutes.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i.jpg"/>
          <p:cNvPicPr>
            <a:picLocks noGrp="1" noChangeAspect="1"/>
          </p:cNvPicPr>
          <p:nvPr>
            <p:ph idx="1"/>
          </p:nvPr>
        </p:nvPicPr>
        <p:blipFill>
          <a:blip r:embed="rId2" cstate="print"/>
          <a:stretch>
            <a:fillRect/>
          </a:stretch>
        </p:blipFill>
        <p:spPr>
          <a:xfrm>
            <a:off x="0" y="-1"/>
            <a:ext cx="4071934" cy="3978861"/>
          </a:xfrm>
        </p:spPr>
      </p:pic>
      <p:sp>
        <p:nvSpPr>
          <p:cNvPr id="3" name="Title 2"/>
          <p:cNvSpPr>
            <a:spLocks noGrp="1"/>
          </p:cNvSpPr>
          <p:nvPr>
            <p:ph type="title"/>
          </p:nvPr>
        </p:nvSpPr>
        <p:spPr/>
        <p:txBody>
          <a:bodyPr/>
          <a:lstStyle/>
          <a:p>
            <a:endParaRPr lang="en-US"/>
          </a:p>
        </p:txBody>
      </p:sp>
      <p:pic>
        <p:nvPicPr>
          <p:cNvPr id="5" name="Picture 4" descr="656x440_cartofi-prajiti-cu-mititei-309187.jpg"/>
          <p:cNvPicPr>
            <a:picLocks noChangeAspect="1"/>
          </p:cNvPicPr>
          <p:nvPr/>
        </p:nvPicPr>
        <p:blipFill>
          <a:blip r:embed="rId3" cstate="print"/>
          <a:stretch>
            <a:fillRect/>
          </a:stretch>
        </p:blipFill>
        <p:spPr>
          <a:xfrm>
            <a:off x="4031672" y="3429000"/>
            <a:ext cx="5112327" cy="342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00726"/>
          </a:xfrm>
        </p:spPr>
        <p:txBody>
          <a:bodyPr>
            <a:normAutofit fontScale="62500" lnSpcReduction="20000"/>
          </a:bodyPr>
          <a:lstStyle/>
          <a:p>
            <a:r>
              <a:rPr lang="en-US" b="1" dirty="0" smtClean="0">
                <a:solidFill>
                  <a:schemeClr val="tx1"/>
                </a:solidFill>
              </a:rPr>
              <a:t>Ingredients:</a:t>
            </a:r>
            <a:r>
              <a:rPr lang="en-US" dirty="0" smtClean="0">
                <a:solidFill>
                  <a:schemeClr val="tx1"/>
                </a:solidFill>
              </a:rPr>
              <a:t> </a:t>
            </a:r>
          </a:p>
          <a:p>
            <a:pPr lvl="0"/>
            <a:r>
              <a:rPr lang="en-US" b="1" dirty="0" smtClean="0">
                <a:solidFill>
                  <a:schemeClr val="tx1"/>
                </a:solidFill>
              </a:rPr>
              <a:t>Salad:</a:t>
            </a:r>
            <a:endParaRPr lang="en-US" dirty="0" smtClean="0">
              <a:solidFill>
                <a:schemeClr val="tx1"/>
              </a:solidFill>
            </a:endParaRPr>
          </a:p>
          <a:p>
            <a:pPr lvl="0"/>
            <a:r>
              <a:rPr lang="en-US" dirty="0" smtClean="0">
                <a:solidFill>
                  <a:schemeClr val="tx1"/>
                </a:solidFill>
              </a:rPr>
              <a:t>2 large russet potatoes</a:t>
            </a:r>
          </a:p>
          <a:p>
            <a:pPr lvl="0"/>
            <a:r>
              <a:rPr lang="en-US" dirty="0" smtClean="0">
                <a:solidFill>
                  <a:schemeClr val="tx1"/>
                </a:solidFill>
              </a:rPr>
              <a:t>2 chicken breasts, cooked and diced small  </a:t>
            </a:r>
          </a:p>
          <a:p>
            <a:pPr lvl="0"/>
            <a:r>
              <a:rPr lang="en-US" dirty="0" smtClean="0">
                <a:solidFill>
                  <a:schemeClr val="tx1"/>
                </a:solidFill>
              </a:rPr>
              <a:t>1 cup peeled carrots, boiled and diced small</a:t>
            </a:r>
          </a:p>
          <a:p>
            <a:pPr lvl="0"/>
            <a:r>
              <a:rPr lang="en-US" dirty="0" smtClean="0">
                <a:solidFill>
                  <a:schemeClr val="tx1"/>
                </a:solidFill>
              </a:rPr>
              <a:t>1 cup peeled parsnips, boiled and diced small</a:t>
            </a:r>
          </a:p>
          <a:p>
            <a:pPr lvl="0"/>
            <a:r>
              <a:rPr lang="en-US" dirty="0" smtClean="0">
                <a:solidFill>
                  <a:schemeClr val="tx1"/>
                </a:solidFill>
              </a:rPr>
              <a:t>5 large hard-cooked eggs, diced</a:t>
            </a:r>
          </a:p>
          <a:p>
            <a:pPr lvl="0"/>
            <a:r>
              <a:rPr lang="en-US" dirty="0" smtClean="0">
                <a:solidFill>
                  <a:schemeClr val="tx1"/>
                </a:solidFill>
              </a:rPr>
              <a:t>1 small onion, diced small</a:t>
            </a:r>
          </a:p>
          <a:p>
            <a:pPr lvl="0"/>
            <a:r>
              <a:rPr lang="en-US" dirty="0" smtClean="0">
                <a:solidFill>
                  <a:schemeClr val="tx1"/>
                </a:solidFill>
              </a:rPr>
              <a:t>2 celery stalks, diced small</a:t>
            </a:r>
          </a:p>
          <a:p>
            <a:pPr lvl="0"/>
            <a:r>
              <a:rPr lang="en-US" dirty="0" smtClean="0">
                <a:solidFill>
                  <a:schemeClr val="tx1"/>
                </a:solidFill>
              </a:rPr>
              <a:t>1 1/2 cups diced pickles</a:t>
            </a:r>
          </a:p>
          <a:p>
            <a:pPr lvl="0"/>
            <a:r>
              <a:rPr lang="en-US" dirty="0" smtClean="0">
                <a:solidFill>
                  <a:schemeClr val="tx1"/>
                </a:solidFill>
              </a:rPr>
              <a:t>1 1/2 cups frozen peas</a:t>
            </a:r>
          </a:p>
          <a:p>
            <a:pPr lvl="0"/>
            <a:r>
              <a:rPr lang="en-US" b="1" dirty="0" smtClean="0">
                <a:solidFill>
                  <a:schemeClr val="tx1"/>
                </a:solidFill>
              </a:rPr>
              <a:t>Dressing:</a:t>
            </a:r>
            <a:endParaRPr lang="en-US" dirty="0" smtClean="0">
              <a:solidFill>
                <a:schemeClr val="tx1"/>
              </a:solidFill>
            </a:endParaRPr>
          </a:p>
          <a:p>
            <a:pPr lvl="0"/>
            <a:r>
              <a:rPr lang="en-US" dirty="0" smtClean="0">
                <a:solidFill>
                  <a:schemeClr val="tx1"/>
                </a:solidFill>
              </a:rPr>
              <a:t>1 to 2 cups mayonnaise, or to taste</a:t>
            </a:r>
          </a:p>
          <a:p>
            <a:pPr lvl="0"/>
            <a:r>
              <a:rPr lang="en-US" dirty="0" smtClean="0">
                <a:solidFill>
                  <a:schemeClr val="tx1"/>
                </a:solidFill>
              </a:rPr>
              <a:t>1 tablespoon mustard</a:t>
            </a:r>
          </a:p>
          <a:p>
            <a:pPr lvl="0"/>
            <a:r>
              <a:rPr lang="en-US" dirty="0" smtClean="0">
                <a:solidFill>
                  <a:schemeClr val="tx1"/>
                </a:solidFill>
              </a:rPr>
              <a:t>Salt and pepper to taste</a:t>
            </a:r>
          </a:p>
          <a:p>
            <a:pPr lvl="0"/>
            <a:r>
              <a:rPr lang="en-US" b="1" dirty="0" smtClean="0">
                <a:solidFill>
                  <a:schemeClr val="tx1"/>
                </a:solidFill>
              </a:rPr>
              <a:t>Garnish:</a:t>
            </a:r>
            <a:endParaRPr lang="en-US" dirty="0" smtClean="0">
              <a:solidFill>
                <a:schemeClr val="tx1"/>
              </a:solidFill>
            </a:endParaRPr>
          </a:p>
          <a:p>
            <a:pPr lvl="0"/>
            <a:r>
              <a:rPr lang="en-US" dirty="0" smtClean="0">
                <a:solidFill>
                  <a:schemeClr val="tx1"/>
                </a:solidFill>
              </a:rPr>
              <a:t>Parsley</a:t>
            </a:r>
          </a:p>
          <a:p>
            <a:pPr lvl="0"/>
            <a:r>
              <a:rPr lang="en-US" dirty="0" smtClean="0">
                <a:solidFill>
                  <a:schemeClr val="tx1"/>
                </a:solidFill>
              </a:rPr>
              <a:t>Olives</a:t>
            </a:r>
          </a:p>
          <a:p>
            <a:pPr lvl="0"/>
            <a:r>
              <a:rPr lang="en-US" dirty="0" smtClean="0">
                <a:solidFill>
                  <a:schemeClr val="tx1"/>
                </a:solidFill>
              </a:rPr>
              <a:t>Reserved hard-cooked eggs</a:t>
            </a:r>
          </a:p>
          <a:p>
            <a:pPr lvl="0"/>
            <a:r>
              <a:rPr lang="en-US" dirty="0" smtClean="0">
                <a:solidFill>
                  <a:schemeClr val="tx1"/>
                </a:solidFill>
              </a:rPr>
              <a:t>Reserved cooked vegetables</a:t>
            </a:r>
          </a:p>
          <a:p>
            <a:endParaRPr lang="en-US" dirty="0"/>
          </a:p>
        </p:txBody>
      </p:sp>
      <p:sp>
        <p:nvSpPr>
          <p:cNvPr id="2" name="Title 1"/>
          <p:cNvSpPr>
            <a:spLocks noGrp="1"/>
          </p:cNvSpPr>
          <p:nvPr>
            <p:ph type="title"/>
          </p:nvPr>
        </p:nvSpPr>
        <p:spPr/>
        <p:txBody>
          <a:bodyPr>
            <a:normAutofit fontScale="90000"/>
          </a:bodyPr>
          <a:lstStyle/>
          <a:p>
            <a:r>
              <a:rPr lang="en-US" b="1" i="1" dirty="0" err="1" smtClean="0"/>
              <a:t>Salata</a:t>
            </a:r>
            <a:r>
              <a:rPr lang="en-US" b="1" i="1" dirty="0" smtClean="0"/>
              <a:t> de </a:t>
            </a:r>
            <a:r>
              <a:rPr lang="en-US" b="1" i="1" dirty="0" err="1" smtClean="0"/>
              <a:t>Boeuf</a:t>
            </a:r>
            <a:r>
              <a:rPr lang="en-US" b="1" i="1" dirty="0" smtClean="0"/>
              <a:t> (</a:t>
            </a:r>
            <a:r>
              <a:rPr lang="en-US" dirty="0" smtClean="0"/>
              <a:t>beef salad)</a:t>
            </a:r>
            <a:br>
              <a:rPr lang="en-US" dirty="0" smtClean="0"/>
            </a:br>
            <a:endParaRPr lang="en-US" dirty="0"/>
          </a:p>
        </p:txBody>
      </p:sp>
      <p:pic>
        <p:nvPicPr>
          <p:cNvPr id="4" name="Picture 3" descr="http://tarabucatelor.ro/wp-content/uploads/blogger/-fJWUu666CDk/TbpVt7YuQpI/AAAAAAAABG8/Et09xPfLqvQ/s1600/IMG_0735_799x599.jpg"/>
          <p:cNvPicPr/>
          <p:nvPr/>
        </p:nvPicPr>
        <p:blipFill>
          <a:blip r:embed="rId2" cstate="print"/>
          <a:srcRect/>
          <a:stretch>
            <a:fillRect/>
          </a:stretch>
        </p:blipFill>
        <p:spPr bwMode="auto">
          <a:xfrm>
            <a:off x="4714876" y="2786034"/>
            <a:ext cx="4429124" cy="407196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229600" cy="5429288"/>
          </a:xfrm>
        </p:spPr>
        <p:txBody>
          <a:bodyPr>
            <a:normAutofit fontScale="55000" lnSpcReduction="20000"/>
          </a:bodyPr>
          <a:lstStyle/>
          <a:p>
            <a:r>
              <a:rPr lang="en-US" b="1" dirty="0" smtClean="0"/>
              <a:t>Ingredients</a:t>
            </a:r>
            <a:r>
              <a:rPr lang="en-US" dirty="0" smtClean="0"/>
              <a:t>:</a:t>
            </a:r>
          </a:p>
          <a:p>
            <a:r>
              <a:rPr lang="en-US" u="sng" dirty="0" smtClean="0"/>
              <a:t>for the dough:</a:t>
            </a:r>
            <a:endParaRPr lang="en-US" dirty="0" smtClean="0"/>
          </a:p>
          <a:p>
            <a:pPr lvl="0"/>
            <a:r>
              <a:rPr lang="en-US" dirty="0" smtClean="0"/>
              <a:t>1.2 kg potatoes</a:t>
            </a:r>
          </a:p>
          <a:p>
            <a:pPr lvl="0"/>
            <a:r>
              <a:rPr lang="en-US" dirty="0" smtClean="0"/>
              <a:t>500 grams all-purpose flour</a:t>
            </a:r>
          </a:p>
          <a:p>
            <a:pPr lvl="0"/>
            <a:r>
              <a:rPr lang="en-US" dirty="0" smtClean="0"/>
              <a:t>150 grams vanilla flavored powdered sugar</a:t>
            </a:r>
          </a:p>
          <a:p>
            <a:pPr lvl="0"/>
            <a:r>
              <a:rPr lang="en-US" dirty="0" smtClean="0"/>
              <a:t>3 tbsp sunflower oil</a:t>
            </a:r>
          </a:p>
          <a:p>
            <a:pPr lvl="0"/>
            <a:r>
              <a:rPr lang="en-US" dirty="0" smtClean="0"/>
              <a:t>2 eggs</a:t>
            </a:r>
          </a:p>
          <a:p>
            <a:pPr lvl="0"/>
            <a:r>
              <a:rPr lang="en-US" dirty="0" smtClean="0"/>
              <a:t>a pinch of salt</a:t>
            </a:r>
          </a:p>
          <a:p>
            <a:r>
              <a:rPr lang="en-US" u="sng" dirty="0" smtClean="0"/>
              <a:t>for the filling</a:t>
            </a:r>
            <a:endParaRPr lang="en-US" dirty="0" smtClean="0"/>
          </a:p>
          <a:p>
            <a:pPr lvl="0"/>
            <a:r>
              <a:rPr lang="en-US" dirty="0" smtClean="0"/>
              <a:t>1.2 kg fresh plums, pitted and sliced in halves</a:t>
            </a:r>
          </a:p>
          <a:p>
            <a:pPr lvl="0"/>
            <a:r>
              <a:rPr lang="en-US" dirty="0" smtClean="0"/>
              <a:t>100 grams brown sugar</a:t>
            </a:r>
          </a:p>
          <a:p>
            <a:pPr lvl="0"/>
            <a:r>
              <a:rPr lang="en-US" dirty="0" smtClean="0"/>
              <a:t>2 tbsp ground cinnamon</a:t>
            </a:r>
          </a:p>
          <a:p>
            <a:r>
              <a:rPr lang="en-US" dirty="0" smtClean="0"/>
              <a:t>or</a:t>
            </a:r>
          </a:p>
          <a:p>
            <a:pPr lvl="0"/>
            <a:r>
              <a:rPr lang="en-US" dirty="0" smtClean="0"/>
              <a:t>250 dried plums (pitted)</a:t>
            </a:r>
          </a:p>
          <a:p>
            <a:pPr lvl="0"/>
            <a:r>
              <a:rPr lang="en-US" dirty="0" smtClean="0"/>
              <a:t>2 tbsp brown rum</a:t>
            </a:r>
          </a:p>
          <a:p>
            <a:pPr lvl="0"/>
            <a:r>
              <a:rPr lang="en-US" dirty="0" smtClean="0"/>
              <a:t>100 grams sugar</a:t>
            </a:r>
          </a:p>
          <a:p>
            <a:pPr lvl="0"/>
            <a:r>
              <a:rPr lang="en-US" dirty="0" smtClean="0"/>
              <a:t>2 tbsp ground cinnamon</a:t>
            </a:r>
          </a:p>
          <a:p>
            <a:r>
              <a:rPr lang="en-US" u="sng" dirty="0" smtClean="0"/>
              <a:t>for coating</a:t>
            </a:r>
            <a:endParaRPr lang="en-US" dirty="0" smtClean="0"/>
          </a:p>
          <a:p>
            <a:pPr lvl="0"/>
            <a:r>
              <a:rPr lang="en-US" dirty="0" smtClean="0"/>
              <a:t>200 grams bread crumbs</a:t>
            </a:r>
          </a:p>
          <a:p>
            <a:pPr lvl="0"/>
            <a:r>
              <a:rPr lang="en-US" dirty="0" smtClean="0"/>
              <a:t>3 tbsp butter</a:t>
            </a:r>
          </a:p>
          <a:p>
            <a:pPr lvl="0"/>
            <a:r>
              <a:rPr lang="en-US" dirty="0" smtClean="0"/>
              <a:t>2 tbsp ground cinnamon</a:t>
            </a:r>
          </a:p>
          <a:p>
            <a:pPr lvl="0"/>
            <a:r>
              <a:rPr lang="en-US" dirty="0" smtClean="0"/>
              <a:t>4 tbsp sugar</a:t>
            </a:r>
          </a:p>
          <a:p>
            <a:endParaRPr lang="en-US" dirty="0"/>
          </a:p>
        </p:txBody>
      </p:sp>
      <p:sp>
        <p:nvSpPr>
          <p:cNvPr id="3" name="Title 2"/>
          <p:cNvSpPr>
            <a:spLocks noGrp="1"/>
          </p:cNvSpPr>
          <p:nvPr>
            <p:ph type="title"/>
          </p:nvPr>
        </p:nvSpPr>
        <p:spPr>
          <a:xfrm>
            <a:off x="457200" y="274638"/>
            <a:ext cx="8229600" cy="654032"/>
          </a:xfrm>
        </p:spPr>
        <p:txBody>
          <a:bodyPr>
            <a:normAutofit fontScale="90000"/>
          </a:bodyPr>
          <a:lstStyle/>
          <a:p>
            <a:pPr algn="ctr"/>
            <a:r>
              <a:rPr lang="ro-RO" b="0" dirty="0" smtClean="0"/>
              <a:t/>
            </a:r>
            <a:br>
              <a:rPr lang="ro-RO" b="0" dirty="0" smtClean="0"/>
            </a:br>
            <a:r>
              <a:rPr lang="en-US" b="0" dirty="0" smtClean="0"/>
              <a:t>Plum dumplings</a:t>
            </a:r>
            <a:r>
              <a:rPr lang="en-US" dirty="0" smtClean="0"/>
              <a:t/>
            </a:r>
            <a:br>
              <a:rPr lang="en-US" dirty="0" smtClean="0"/>
            </a:br>
            <a:endParaRPr lang="en-US" dirty="0"/>
          </a:p>
        </p:txBody>
      </p:sp>
      <p:pic>
        <p:nvPicPr>
          <p:cNvPr id="4" name="Picture 3" descr="http://www.gustos.ro/assets/recipes_images/2010/08/14/61973/tn4_prune_024.jpg"/>
          <p:cNvPicPr/>
          <p:nvPr/>
        </p:nvPicPr>
        <p:blipFill>
          <a:blip r:embed="rId2" cstate="print"/>
          <a:srcRect/>
          <a:stretch>
            <a:fillRect/>
          </a:stretch>
        </p:blipFill>
        <p:spPr bwMode="auto">
          <a:xfrm>
            <a:off x="4929190" y="3357563"/>
            <a:ext cx="4214810" cy="35004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429420"/>
          </a:xfrm>
        </p:spPr>
        <p:txBody>
          <a:bodyPr/>
          <a:lstStyle/>
          <a:p>
            <a:r>
              <a:rPr lang="en-US" dirty="0" smtClean="0"/>
              <a:t>Firstly, prepare the plums. If you have fresh fruit, slice them in halves, remove the pits, place them onto a plate and sprinkle sugar and cinnamon over. Let them aside. If you use, as we did, dried plums, soak them in rum mixed with sugar and cinnamon until you prepare the dough.</a:t>
            </a:r>
          </a:p>
          <a:p>
            <a:r>
              <a:rPr lang="en-US" dirty="0" smtClean="0"/>
              <a:t>For the dough, wash the potatoes and boil them in their jacket (about 40 minutes). Drain and let aside to cool. Peel the potatoes while still warm and mash them using a fork or a potato ricer.</a:t>
            </a:r>
          </a:p>
          <a:p>
            <a:r>
              <a:rPr lang="en-US" dirty="0" smtClean="0"/>
              <a:t>In a big bowl, combine mashed potatoes with flour, eggs, oil and powdered sugar and knead until you get a soft dough.</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luste-cu-prune-fragede-nelipicioase-reteta-veche-2.jpg"/>
          <p:cNvPicPr>
            <a:picLocks noGrp="1" noChangeAspect="1"/>
          </p:cNvPicPr>
          <p:nvPr>
            <p:ph idx="1"/>
          </p:nvPr>
        </p:nvPicPr>
        <p:blipFill>
          <a:blip r:embed="rId2" cstate="print"/>
          <a:stretch>
            <a:fillRect/>
          </a:stretch>
        </p:blipFill>
        <p:spPr>
          <a:xfrm>
            <a:off x="0" y="0"/>
            <a:ext cx="9144000" cy="6858000"/>
          </a:xfrm>
        </p:spPr>
      </p:pic>
      <p:sp>
        <p:nvSpPr>
          <p:cNvPr id="3" name="Title 2"/>
          <p:cNvSpPr>
            <a:spLocks noGrp="1"/>
          </p:cNvSpPr>
          <p:nvPr>
            <p:ph type="title"/>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786478"/>
          </a:xfrm>
        </p:spPr>
        <p:txBody>
          <a:bodyPr>
            <a:normAutofit lnSpcReduction="10000"/>
          </a:bodyPr>
          <a:lstStyle/>
          <a:p>
            <a:pPr fontAlgn="base"/>
            <a:r>
              <a:rPr lang="en-US" b="1" dirty="0" smtClean="0"/>
              <a:t>Ingredients:</a:t>
            </a:r>
            <a:endParaRPr lang="en-US" dirty="0" smtClean="0"/>
          </a:p>
          <a:p>
            <a:pPr lvl="0" fontAlgn="base"/>
            <a:r>
              <a:rPr lang="en-US" dirty="0" smtClean="0"/>
              <a:t>60 </a:t>
            </a:r>
            <a:r>
              <a:rPr lang="en-US" dirty="0" err="1" smtClean="0"/>
              <a:t>gr</a:t>
            </a:r>
            <a:r>
              <a:rPr lang="en-US" dirty="0" smtClean="0"/>
              <a:t> fresh yeast</a:t>
            </a:r>
          </a:p>
          <a:p>
            <a:pPr lvl="0" fontAlgn="base"/>
            <a:r>
              <a:rPr lang="en-US" dirty="0" smtClean="0"/>
              <a:t>250 </a:t>
            </a:r>
            <a:r>
              <a:rPr lang="en-US" dirty="0" err="1" smtClean="0"/>
              <a:t>gr</a:t>
            </a:r>
            <a:r>
              <a:rPr lang="en-US" dirty="0" smtClean="0"/>
              <a:t> chopped walnuts or pecans</a:t>
            </a:r>
          </a:p>
          <a:p>
            <a:pPr lvl="0" fontAlgn="base"/>
            <a:r>
              <a:rPr lang="en-US" dirty="0" smtClean="0"/>
              <a:t>1 kg all purpose flour</a:t>
            </a:r>
          </a:p>
          <a:p>
            <a:pPr lvl="0" fontAlgn="base"/>
            <a:r>
              <a:rPr lang="en-US" dirty="0" smtClean="0"/>
              <a:t>300 </a:t>
            </a:r>
            <a:r>
              <a:rPr lang="en-US" dirty="0" err="1" smtClean="0"/>
              <a:t>gr</a:t>
            </a:r>
            <a:r>
              <a:rPr lang="en-US" dirty="0" smtClean="0"/>
              <a:t> white sugar</a:t>
            </a:r>
          </a:p>
          <a:p>
            <a:pPr lvl="0" fontAlgn="base"/>
            <a:r>
              <a:rPr lang="en-US" dirty="0" smtClean="0"/>
              <a:t>5 eggs</a:t>
            </a:r>
          </a:p>
          <a:p>
            <a:pPr lvl="0" fontAlgn="base"/>
            <a:r>
              <a:rPr lang="en-US" dirty="0" smtClean="0"/>
              <a:t>500 ml milk</a:t>
            </a:r>
          </a:p>
          <a:p>
            <a:pPr lvl="0" fontAlgn="base"/>
            <a:r>
              <a:rPr lang="en-US" dirty="0" smtClean="0"/>
              <a:t>250 </a:t>
            </a:r>
            <a:r>
              <a:rPr lang="en-US" dirty="0" err="1" smtClean="0"/>
              <a:t>gr</a:t>
            </a:r>
            <a:r>
              <a:rPr lang="en-US" dirty="0" smtClean="0"/>
              <a:t> butter melted</a:t>
            </a:r>
          </a:p>
          <a:p>
            <a:pPr lvl="0" fontAlgn="base"/>
            <a:r>
              <a:rPr lang="en-US" dirty="0" smtClean="0"/>
              <a:t>2 tsp vanilla extract</a:t>
            </a:r>
          </a:p>
          <a:p>
            <a:pPr lvl="0" fontAlgn="base"/>
            <a:r>
              <a:rPr lang="en-US" dirty="0" smtClean="0"/>
              <a:t>2 tbsp cocoa powder</a:t>
            </a:r>
          </a:p>
          <a:p>
            <a:pPr lvl="0" fontAlgn="base"/>
            <a:r>
              <a:rPr lang="en-US" dirty="0" smtClean="0"/>
              <a:t>1/2 cup raisins</a:t>
            </a:r>
          </a:p>
          <a:p>
            <a:pPr lvl="0" fontAlgn="base"/>
            <a:r>
              <a:rPr lang="en-US" dirty="0" smtClean="0"/>
              <a:t>1/4 cup vegetable oil</a:t>
            </a:r>
          </a:p>
          <a:p>
            <a:pPr lvl="0" fontAlgn="base"/>
            <a:r>
              <a:rPr lang="en-US" dirty="0" smtClean="0"/>
              <a:t>zest from one lemon</a:t>
            </a:r>
          </a:p>
          <a:p>
            <a:endParaRPr lang="en-US" dirty="0"/>
          </a:p>
        </p:txBody>
      </p:sp>
      <p:sp>
        <p:nvSpPr>
          <p:cNvPr id="3" name="Title 2"/>
          <p:cNvSpPr>
            <a:spLocks noGrp="1"/>
          </p:cNvSpPr>
          <p:nvPr>
            <p:ph type="title"/>
          </p:nvPr>
        </p:nvSpPr>
        <p:spPr>
          <a:xfrm>
            <a:off x="457200" y="274638"/>
            <a:ext cx="8229600" cy="582594"/>
          </a:xfrm>
        </p:spPr>
        <p:txBody>
          <a:bodyPr>
            <a:normAutofit fontScale="90000"/>
          </a:bodyPr>
          <a:lstStyle/>
          <a:p>
            <a:pPr algn="ctr"/>
            <a:r>
              <a:rPr lang="ro-RO" dirty="0" smtClean="0"/>
              <a:t/>
            </a:r>
            <a:br>
              <a:rPr lang="ro-RO" dirty="0" smtClean="0"/>
            </a:br>
            <a:r>
              <a:rPr lang="en-US" dirty="0" smtClean="0"/>
              <a:t>Walnut Bread (</a:t>
            </a:r>
            <a:r>
              <a:rPr lang="en-US" dirty="0" err="1" smtClean="0"/>
              <a:t>Cozonac</a:t>
            </a:r>
            <a:r>
              <a:rPr lang="en-US" dirty="0" smtClean="0"/>
              <a:t> cu </a:t>
            </a:r>
            <a:r>
              <a:rPr lang="en-US" dirty="0" err="1" smtClean="0"/>
              <a:t>Nuca</a:t>
            </a:r>
            <a:r>
              <a:rPr lang="ro-RO" dirty="0" smtClean="0"/>
              <a:t>)</a:t>
            </a:r>
            <a:r>
              <a:rPr lang="en-US" dirty="0" smtClean="0"/>
              <a:t/>
            </a:r>
            <a:br>
              <a:rPr lang="en-US" dirty="0" smtClean="0"/>
            </a:br>
            <a:endParaRPr lang="en-US" dirty="0"/>
          </a:p>
        </p:txBody>
      </p:sp>
      <p:pic>
        <p:nvPicPr>
          <p:cNvPr id="4" name="Picture 3" descr="Walnut Bread (Cozonac cu Nuca)"/>
          <p:cNvPicPr/>
          <p:nvPr/>
        </p:nvPicPr>
        <p:blipFill>
          <a:blip r:embed="rId2" cstate="print"/>
          <a:srcRect/>
          <a:stretch>
            <a:fillRect/>
          </a:stretch>
        </p:blipFill>
        <p:spPr bwMode="auto">
          <a:xfrm>
            <a:off x="5143504" y="2786058"/>
            <a:ext cx="3633795" cy="370167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357982"/>
          </a:xfrm>
        </p:spPr>
        <p:txBody>
          <a:bodyPr>
            <a:normAutofit fontScale="62500" lnSpcReduction="20000"/>
          </a:bodyPr>
          <a:lstStyle/>
          <a:p>
            <a:pPr lvl="0" fontAlgn="base"/>
            <a:r>
              <a:rPr lang="en-US" dirty="0" smtClean="0"/>
              <a:t>In a sauce pan add the sugar, milk, butter and lemon zest then warm it up. Do not boil it, it just needs to be hot.</a:t>
            </a:r>
          </a:p>
          <a:p>
            <a:pPr lvl="0" fontAlgn="base"/>
            <a:r>
              <a:rPr lang="en-US" dirty="0" smtClean="0"/>
              <a:t>Meanwhile, take the yeast and mix it with 2 tbsp of warm milk, 2 tbsp of sugar and 1 tbsp of flour and mix it well. Let it rest, if the yeast is fresh you will see the mixture rise. Leave it for about ten minutes. In a big bowl add the flour and if you're using vanilla powder add it to the flour otherwise add it to the milk mixture. Add 5 egg yolks (the whites will be used for the pecan cream) to the milk mixture and mix well. Next I usually use my kitchen aid mixer with the dough or paddle attachment. Add the flour to the bowl of the mixer, the milk mixture and the yeast mixture as well. Mix well for a few minutes. In the old days you'd have to knead this by hand for at least half hour. The more it mixes the fluffier the dough will be. Add the raisins and mix well.</a:t>
            </a:r>
          </a:p>
          <a:p>
            <a:pPr lvl="0" fontAlgn="base"/>
            <a:r>
              <a:rPr lang="en-US" dirty="0" smtClean="0"/>
              <a:t>Let the dough rise for an hour or two until it doubles in size.</a:t>
            </a:r>
          </a:p>
          <a:p>
            <a:pPr lvl="0" fontAlgn="base"/>
            <a:r>
              <a:rPr lang="en-US" dirty="0" smtClean="0"/>
              <a:t>In the meantime, in a food processor add the pecans or walnuts, add 5 more tablespoons of sugar and the 2 tablespoons of cocoa powder and mix. In the mixer put the egg whites and mix until stiff then add the pecan mixture and mix. Put this mixture in the fridge.</a:t>
            </a:r>
          </a:p>
          <a:p>
            <a:pPr lvl="0" fontAlgn="base"/>
            <a:r>
              <a:rPr lang="en-US" dirty="0" smtClean="0"/>
              <a:t>After the dough has risen, divide it in 3 pieces. On a big surface where you can work the dough, oil the surface, we will not use flour here, oil or butter works better. Take one piece and roll it out and then add a third of the pecan mixture to the dough and roll it out. Put each roll in a buttered bread pan and let rise again until doubled in size. Next make an egg wash and wash each bread with egg then sprinkle some sugar over each loaf.</a:t>
            </a:r>
          </a:p>
          <a:p>
            <a:pPr lvl="0" fontAlgn="base"/>
            <a:r>
              <a:rPr lang="en-US" dirty="0" smtClean="0"/>
              <a:t>Bake at 350 degrees for about 35-45 minutes. Let cool completely before cutting into this.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zonac-pufos-cu-smântână-și-multă-umplutură-de-nucă-stafide-cacao-reteta-savori-urbane.jpg"/>
          <p:cNvPicPr>
            <a:picLocks noGrp="1" noChangeAspect="1"/>
          </p:cNvPicPr>
          <p:nvPr>
            <p:ph idx="1"/>
          </p:nvPr>
        </p:nvPicPr>
        <p:blipFill>
          <a:blip r:embed="rId2" cstate="print"/>
          <a:stretch>
            <a:fillRect/>
          </a:stretch>
        </p:blipFill>
        <p:spPr>
          <a:xfrm>
            <a:off x="0" y="0"/>
            <a:ext cx="9143999" cy="6858000"/>
          </a:xfrm>
        </p:spPr>
      </p:pic>
      <p:sp>
        <p:nvSpPr>
          <p:cNvPr id="3" name="Title 2"/>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2"/>
            <a:ext cx="8643998" cy="6429420"/>
          </a:xfrm>
        </p:spPr>
        <p:txBody>
          <a:bodyPr>
            <a:normAutofit fontScale="77500" lnSpcReduction="20000"/>
          </a:bodyPr>
          <a:lstStyle/>
          <a:p>
            <a:r>
              <a:rPr lang="en-US" b="1" dirty="0"/>
              <a:t>Preparation:</a:t>
            </a:r>
            <a:endParaRPr lang="en-US" dirty="0"/>
          </a:p>
          <a:p>
            <a:pPr lvl="0"/>
            <a:r>
              <a:rPr lang="en-US" dirty="0"/>
              <a:t>Boil potatoes in their skins in salted water until fork tender. Remove from water and peel off the skin when they are cool enough to handle. Dice small and reserve.</a:t>
            </a:r>
          </a:p>
          <a:p>
            <a:pPr lvl="0"/>
            <a:r>
              <a:rPr lang="en-US" dirty="0"/>
              <a:t>In a large bowl, add potatoes, chicken or other meat, carrots, parsnips, eggs, onion and celery. Squeeze the diced pickles lightly in a paper towel to remove some of their juice (otherwise the salad will be too watery) and add to the rest of the diced ingredients.</a:t>
            </a:r>
          </a:p>
          <a:p>
            <a:pPr lvl="0"/>
            <a:r>
              <a:rPr lang="en-US" dirty="0"/>
              <a:t>Place frozen peas in a colander and run cold water over them to defrost. Drain completely, patting dry if necessary, and add to the other diced ingredients in the large bowl.</a:t>
            </a:r>
          </a:p>
          <a:p>
            <a:pPr lvl="0"/>
            <a:r>
              <a:rPr lang="en-US" b="1" dirty="0"/>
              <a:t>Make the dressing:</a:t>
            </a:r>
            <a:r>
              <a:rPr lang="en-US" dirty="0"/>
              <a:t> In a medium bowl, combine mayonnaise, mustard and salt and pepper. Add to diced ingredients in large bowl and toss to completely cover.</a:t>
            </a:r>
          </a:p>
          <a:p>
            <a:pPr lvl="0"/>
            <a:r>
              <a:rPr lang="en-US" dirty="0"/>
              <a:t>Transfer to a pretty serving bowl. Cover the entire top with a thin layer of mayonnaise but enough so no salad shows through. Decorate the top with reserved vegetables and hard-cooked eggs. Cover with plastic wrap and place in refrigerator to serve chilled or serve immediately at room temperature.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dei-masa-revelion-feat-678x381.jpg"/>
          <p:cNvPicPr>
            <a:picLocks noGrp="1" noChangeAspect="1"/>
          </p:cNvPicPr>
          <p:nvPr>
            <p:ph idx="1"/>
          </p:nvPr>
        </p:nvPicPr>
        <p:blipFill>
          <a:blip r:embed="rId2" cstate="print"/>
          <a:stretch>
            <a:fillRect/>
          </a:stretch>
        </p:blipFill>
        <p:spPr>
          <a:xfrm>
            <a:off x="1" y="0"/>
            <a:ext cx="9144000" cy="6858000"/>
          </a:xfrm>
        </p:spPr>
      </p:pic>
      <p:sp>
        <p:nvSpPr>
          <p:cNvPr id="3" name="Title 2"/>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715040"/>
          </a:xfrm>
        </p:spPr>
        <p:txBody>
          <a:bodyPr/>
          <a:lstStyle/>
          <a:p>
            <a:pPr lvl="0"/>
            <a:r>
              <a:rPr lang="ro-RO" b="1" dirty="0" smtClean="0"/>
              <a:t>Ingredients:</a:t>
            </a:r>
          </a:p>
          <a:p>
            <a:pPr lvl="0"/>
            <a:r>
              <a:rPr lang="en-US" dirty="0" smtClean="0"/>
              <a:t>12 eggs </a:t>
            </a:r>
          </a:p>
          <a:p>
            <a:pPr lvl="0"/>
            <a:r>
              <a:rPr lang="en-US" dirty="0" smtClean="0"/>
              <a:t>2 teaspoons horseradish mustard </a:t>
            </a:r>
          </a:p>
          <a:p>
            <a:pPr lvl="0"/>
            <a:r>
              <a:rPr lang="en-US" dirty="0" smtClean="0"/>
              <a:t>2-3 tablespoons mayonnaise </a:t>
            </a:r>
          </a:p>
          <a:p>
            <a:pPr lvl="0"/>
            <a:r>
              <a:rPr lang="en-US" dirty="0" smtClean="0"/>
              <a:t>half large onion </a:t>
            </a:r>
          </a:p>
          <a:p>
            <a:pPr lvl="0"/>
            <a:r>
              <a:rPr lang="en-US" dirty="0" smtClean="0"/>
              <a:t>a pinch of salt </a:t>
            </a:r>
          </a:p>
          <a:p>
            <a:pPr lvl="0"/>
            <a:r>
              <a:rPr lang="en-US" dirty="0" smtClean="0"/>
              <a:t>ground black pepper</a:t>
            </a:r>
          </a:p>
          <a:p>
            <a:endParaRPr lang="en-US" dirty="0"/>
          </a:p>
        </p:txBody>
      </p:sp>
      <p:sp>
        <p:nvSpPr>
          <p:cNvPr id="3" name="Title 2"/>
          <p:cNvSpPr>
            <a:spLocks noGrp="1"/>
          </p:cNvSpPr>
          <p:nvPr>
            <p:ph type="title"/>
          </p:nvPr>
        </p:nvSpPr>
        <p:spPr>
          <a:xfrm>
            <a:off x="500034" y="142852"/>
            <a:ext cx="8229600" cy="774720"/>
          </a:xfrm>
        </p:spPr>
        <p:txBody>
          <a:bodyPr>
            <a:normAutofit fontScale="90000"/>
          </a:bodyPr>
          <a:lstStyle/>
          <a:p>
            <a:pPr algn="ctr"/>
            <a:r>
              <a:rPr lang="ro-RO" b="0" dirty="0" smtClean="0"/>
              <a:t/>
            </a:r>
            <a:br>
              <a:rPr lang="ro-RO" b="0" dirty="0" smtClean="0"/>
            </a:br>
            <a:r>
              <a:rPr lang="en-US" b="0" dirty="0" smtClean="0"/>
              <a:t>Deviled Egg (</a:t>
            </a:r>
            <a:r>
              <a:rPr lang="en-US" b="0" dirty="0" err="1" smtClean="0"/>
              <a:t>oua</a:t>
            </a:r>
            <a:r>
              <a:rPr lang="en-US" b="0" dirty="0" smtClean="0"/>
              <a:t> </a:t>
            </a:r>
            <a:r>
              <a:rPr lang="en-US" b="0" dirty="0" err="1" smtClean="0"/>
              <a:t>umplute</a:t>
            </a:r>
            <a:r>
              <a:rPr lang="en-US" b="0" dirty="0" smtClean="0"/>
              <a:t>)</a:t>
            </a:r>
            <a:r>
              <a:rPr lang="en-US" dirty="0" smtClean="0"/>
              <a:t/>
            </a:r>
            <a:br>
              <a:rPr lang="en-US" dirty="0" smtClean="0"/>
            </a:br>
            <a:endParaRPr lang="en-US" dirty="0"/>
          </a:p>
        </p:txBody>
      </p:sp>
      <p:pic>
        <p:nvPicPr>
          <p:cNvPr id="4" name="Picture 3" descr="http://www.mega-image.ro/inspiratie/zi-de-zi/poze/retete/oua_umplute_cu_pate_de_ficat_301/big/oua-umplute-cu-ficat.png"/>
          <p:cNvPicPr/>
          <p:nvPr/>
        </p:nvPicPr>
        <p:blipFill>
          <a:blip r:embed="rId2" cstate="print"/>
          <a:srcRect/>
          <a:stretch>
            <a:fillRect/>
          </a:stretch>
        </p:blipFill>
        <p:spPr bwMode="auto">
          <a:xfrm>
            <a:off x="3714729" y="4286256"/>
            <a:ext cx="5429271" cy="25717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6357982"/>
          </a:xfrm>
        </p:spPr>
        <p:txBody>
          <a:bodyPr>
            <a:normAutofit fontScale="92500" lnSpcReduction="20000"/>
          </a:bodyPr>
          <a:lstStyle/>
          <a:p>
            <a:pPr lvl="0"/>
            <a:r>
              <a:rPr lang="ro-RO" b="1" dirty="0" smtClean="0"/>
              <a:t>Preparation:</a:t>
            </a:r>
          </a:p>
          <a:p>
            <a:pPr lvl="0"/>
            <a:r>
              <a:rPr lang="en-US" dirty="0" smtClean="0"/>
              <a:t>Put the eggs in a pot with cold water.</a:t>
            </a:r>
          </a:p>
          <a:p>
            <a:pPr lvl="0"/>
            <a:r>
              <a:rPr lang="en-US" dirty="0" smtClean="0"/>
              <a:t>Bring the water to boil, then make it simmer for at least 20 minutes.</a:t>
            </a:r>
          </a:p>
          <a:p>
            <a:pPr lvl="0"/>
            <a:r>
              <a:rPr lang="en-US" dirty="0" smtClean="0"/>
              <a:t>Drain the water and put the eggs under cold running water for 2-3 minutes. </a:t>
            </a:r>
          </a:p>
          <a:p>
            <a:pPr lvl="0"/>
            <a:r>
              <a:rPr lang="en-US" dirty="0" smtClean="0"/>
              <a:t>Peel the eggs and cut them along the longest diameter.</a:t>
            </a:r>
          </a:p>
          <a:p>
            <a:pPr lvl="0"/>
            <a:r>
              <a:rPr lang="en-US" dirty="0" smtClean="0"/>
              <a:t>Pop out the yolks and put them in a bowl, then  mash them with a fork. </a:t>
            </a:r>
          </a:p>
          <a:p>
            <a:pPr lvl="0"/>
            <a:r>
              <a:rPr lang="en-US" dirty="0" smtClean="0"/>
              <a:t>Mix the mashed yolks with the mayonnaise until the mixture becomes creamy.</a:t>
            </a:r>
          </a:p>
          <a:p>
            <a:pPr lvl="0"/>
            <a:r>
              <a:rPr lang="en-US" dirty="0" smtClean="0"/>
              <a:t>Add the grated onion paste (you can use a chopping machine on the finest setting) and season with the horseradish mustard, salt and ground black pepper.</a:t>
            </a:r>
          </a:p>
          <a:p>
            <a:pPr lvl="0"/>
            <a:r>
              <a:rPr lang="en-US" dirty="0" smtClean="0"/>
              <a:t>Fill each half of the white shell with the creamy mixture.</a:t>
            </a:r>
          </a:p>
          <a:p>
            <a:r>
              <a:rPr lang="en-US" dirty="0" smtClean="0"/>
              <a:t>Use parsley leaves for decorating the eggs.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f32cc865b77e01d395493b05398a1f6.jpg"/>
          <p:cNvPicPr>
            <a:picLocks noGrp="1" noChangeAspect="1"/>
          </p:cNvPicPr>
          <p:nvPr>
            <p:ph idx="1"/>
          </p:nvPr>
        </p:nvPicPr>
        <p:blipFill>
          <a:blip r:embed="rId2" cstate="print"/>
          <a:stretch>
            <a:fillRect/>
          </a:stretch>
        </p:blipFill>
        <p:spPr>
          <a:xfrm>
            <a:off x="0" y="1"/>
            <a:ext cx="5286380" cy="3286123"/>
          </a:xfrm>
        </p:spPr>
      </p:pic>
      <p:sp>
        <p:nvSpPr>
          <p:cNvPr id="3" name="Title 2"/>
          <p:cNvSpPr>
            <a:spLocks noGrp="1"/>
          </p:cNvSpPr>
          <p:nvPr>
            <p:ph type="title"/>
          </p:nvPr>
        </p:nvSpPr>
        <p:spPr/>
        <p:txBody>
          <a:bodyPr/>
          <a:lstStyle/>
          <a:p>
            <a:endParaRPr lang="en-US"/>
          </a:p>
        </p:txBody>
      </p:sp>
      <p:pic>
        <p:nvPicPr>
          <p:cNvPr id="5" name="Picture 4" descr="ump.jpg"/>
          <p:cNvPicPr>
            <a:picLocks noChangeAspect="1"/>
          </p:cNvPicPr>
          <p:nvPr/>
        </p:nvPicPr>
        <p:blipFill>
          <a:blip r:embed="rId3" cstate="print"/>
          <a:stretch>
            <a:fillRect/>
          </a:stretch>
        </p:blipFill>
        <p:spPr>
          <a:xfrm>
            <a:off x="3571868" y="3286124"/>
            <a:ext cx="5572132" cy="35718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229600" cy="5429288"/>
          </a:xfrm>
        </p:spPr>
        <p:txBody>
          <a:bodyPr/>
          <a:lstStyle/>
          <a:p>
            <a:r>
              <a:rPr lang="en-US" b="1" i="1" dirty="0" smtClean="0"/>
              <a:t>Ingredients:</a:t>
            </a:r>
            <a:endParaRPr lang="en-US" dirty="0" smtClean="0"/>
          </a:p>
          <a:p>
            <a:pPr lvl="0"/>
            <a:r>
              <a:rPr lang="en-US" dirty="0" smtClean="0"/>
              <a:t>1 pound ground meat (mixed lean beef and pork) </a:t>
            </a:r>
          </a:p>
          <a:p>
            <a:pPr lvl="0"/>
            <a:r>
              <a:rPr lang="en-US" dirty="0" smtClean="0"/>
              <a:t>1-2 bread slices </a:t>
            </a:r>
          </a:p>
          <a:p>
            <a:pPr lvl="0"/>
            <a:r>
              <a:rPr lang="en-US" dirty="0" smtClean="0"/>
              <a:t>1/2 medium onion </a:t>
            </a:r>
          </a:p>
          <a:p>
            <a:pPr lvl="0"/>
            <a:r>
              <a:rPr lang="en-US" dirty="0" smtClean="0"/>
              <a:t>2 minced garlic cloves </a:t>
            </a:r>
          </a:p>
          <a:p>
            <a:pPr lvl="0"/>
            <a:r>
              <a:rPr lang="en-US" dirty="0" smtClean="0"/>
              <a:t>1 teaspoon finely chopped dill</a:t>
            </a:r>
          </a:p>
          <a:p>
            <a:pPr lvl="0"/>
            <a:r>
              <a:rPr lang="en-US" dirty="0" smtClean="0"/>
              <a:t>salt</a:t>
            </a:r>
          </a:p>
          <a:p>
            <a:pPr lvl="0"/>
            <a:r>
              <a:rPr lang="en-US" dirty="0" smtClean="0"/>
              <a:t>ground black pepper</a:t>
            </a:r>
          </a:p>
          <a:p>
            <a:endParaRPr lang="en-US" dirty="0"/>
          </a:p>
        </p:txBody>
      </p:sp>
      <p:sp>
        <p:nvSpPr>
          <p:cNvPr id="3" name="Title 2"/>
          <p:cNvSpPr>
            <a:spLocks noGrp="1"/>
          </p:cNvSpPr>
          <p:nvPr>
            <p:ph type="title"/>
          </p:nvPr>
        </p:nvSpPr>
        <p:spPr>
          <a:xfrm>
            <a:off x="457200" y="274638"/>
            <a:ext cx="8229600" cy="796908"/>
          </a:xfrm>
        </p:spPr>
        <p:txBody>
          <a:bodyPr>
            <a:normAutofit fontScale="90000"/>
          </a:bodyPr>
          <a:lstStyle/>
          <a:p>
            <a:pPr algn="ctr"/>
            <a:r>
              <a:rPr lang="ro-RO" dirty="0" smtClean="0"/>
              <a:t/>
            </a:r>
            <a:br>
              <a:rPr lang="ro-RO" dirty="0" smtClean="0"/>
            </a:br>
            <a:r>
              <a:rPr lang="en-US" dirty="0" smtClean="0"/>
              <a:t>Meatballs (</a:t>
            </a:r>
            <a:r>
              <a:rPr lang="en-US" dirty="0" err="1" smtClean="0"/>
              <a:t>Chiftele</a:t>
            </a:r>
            <a:r>
              <a:rPr lang="en-US" dirty="0" smtClean="0"/>
              <a:t>) </a:t>
            </a:r>
            <a:br>
              <a:rPr lang="en-US" dirty="0" smtClean="0"/>
            </a:br>
            <a:endParaRPr lang="en-US" dirty="0"/>
          </a:p>
        </p:txBody>
      </p:sp>
      <p:pic>
        <p:nvPicPr>
          <p:cNvPr id="4" name="Picture 3" descr="Romanian Meatballs"/>
          <p:cNvPicPr/>
          <p:nvPr/>
        </p:nvPicPr>
        <p:blipFill>
          <a:blip r:embed="rId2" cstate="print"/>
          <a:srcRect/>
          <a:stretch>
            <a:fillRect/>
          </a:stretch>
        </p:blipFill>
        <p:spPr bwMode="auto">
          <a:xfrm>
            <a:off x="4429124" y="4357694"/>
            <a:ext cx="4714876" cy="25003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6286544"/>
          </a:xfrm>
        </p:spPr>
        <p:txBody>
          <a:bodyPr>
            <a:normAutofit fontScale="77500" lnSpcReduction="20000"/>
          </a:bodyPr>
          <a:lstStyle/>
          <a:p>
            <a:r>
              <a:rPr lang="en-US" b="1" i="1" dirty="0" smtClean="0"/>
              <a:t>Preparation:</a:t>
            </a:r>
            <a:endParaRPr lang="ro-RO" b="1" i="1" dirty="0" smtClean="0"/>
          </a:p>
          <a:p>
            <a:pPr lvl="0"/>
            <a:r>
              <a:rPr lang="en-US" dirty="0" smtClean="0"/>
              <a:t>Mix well the ground meat with bread soaked in water. </a:t>
            </a:r>
          </a:p>
          <a:p>
            <a:pPr lvl="0"/>
            <a:r>
              <a:rPr lang="en-US" dirty="0" smtClean="0"/>
              <a:t>Season with salt and ground black pepper. Add minced garlic cloves, finely grated onion and finely chopped dill. Knead the mixture.</a:t>
            </a:r>
          </a:p>
          <a:p>
            <a:pPr lvl="0"/>
            <a:r>
              <a:rPr lang="en-US" dirty="0" smtClean="0"/>
              <a:t>Form little meatballs with an ice scoop. Flatten the meatballs a little with your hands. </a:t>
            </a:r>
          </a:p>
          <a:p>
            <a:pPr lvl="0"/>
            <a:r>
              <a:rPr lang="en-US" dirty="0" smtClean="0"/>
              <a:t>Preheat olive oil in a skillet/pan (about half the height of a meatball). </a:t>
            </a:r>
          </a:p>
          <a:p>
            <a:pPr lvl="0"/>
            <a:r>
              <a:rPr lang="en-US" dirty="0" smtClean="0"/>
              <a:t>When the oil is warm enough (starting to get hot), add the meatballs to fill the bottom of the pan.</a:t>
            </a:r>
          </a:p>
          <a:p>
            <a:pPr lvl="0"/>
            <a:r>
              <a:rPr lang="en-US" dirty="0" smtClean="0"/>
              <a:t>Let the meatballs  fry for 3-4 minutes. Check the side on the bottom: when the meatballs become golden brown on the bottom side, turn them over to the other side. </a:t>
            </a:r>
          </a:p>
          <a:p>
            <a:pPr lvl="0"/>
            <a:r>
              <a:rPr lang="en-US" dirty="0" smtClean="0"/>
              <a:t>When both sides turn golden brown, remove the meatballs using a strainer spoon. </a:t>
            </a:r>
          </a:p>
          <a:p>
            <a:pPr lvl="0"/>
            <a:r>
              <a:rPr lang="en-US" dirty="0" smtClean="0"/>
              <a:t>Put the meatballs temporarily on a paper towel  for absorbing the excess oil.</a:t>
            </a:r>
          </a:p>
          <a:p>
            <a:pPr lvl="0"/>
            <a:r>
              <a:rPr lang="en-US" dirty="0" smtClean="0"/>
              <a:t>Arrange on a serving plate. </a:t>
            </a:r>
          </a:p>
          <a:p>
            <a:pPr>
              <a:buNone/>
            </a:pP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TotalTime>
  <Words>1350</Words>
  <Application>Microsoft Office PowerPoint</Application>
  <PresentationFormat>On-screen Show (4:3)</PresentationFormat>
  <Paragraphs>162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 </vt:lpstr>
      <vt:lpstr>Salata de Boeuf (beef salad) </vt:lpstr>
      <vt:lpstr>Slide 3</vt:lpstr>
      <vt:lpstr>Slide 4</vt:lpstr>
      <vt:lpstr> Deviled Egg (oua umplute) </vt:lpstr>
      <vt:lpstr>Slide 6</vt:lpstr>
      <vt:lpstr>Slide 7</vt:lpstr>
      <vt:lpstr> Meatballs (Chiftele)  </vt:lpstr>
      <vt:lpstr>Slide 9</vt:lpstr>
      <vt:lpstr>Slide 10</vt:lpstr>
      <vt:lpstr> Tripe Soup (Ciorba de burta) </vt:lpstr>
      <vt:lpstr>Slide 12</vt:lpstr>
      <vt:lpstr>Slide 13</vt:lpstr>
      <vt:lpstr> Cabbage Rolls (Sarmale) </vt:lpstr>
      <vt:lpstr>Slide 15</vt:lpstr>
      <vt:lpstr>Slide 16</vt:lpstr>
      <vt:lpstr> Mititei - Little grilled sausages (The Wee Ones) </vt:lpstr>
      <vt:lpstr>Slide 18</vt:lpstr>
      <vt:lpstr>Slide 19</vt:lpstr>
      <vt:lpstr> Plum dumplings </vt:lpstr>
      <vt:lpstr>Slide 21</vt:lpstr>
      <vt:lpstr>Slide 22</vt:lpstr>
      <vt:lpstr> Walnut Bread (Cozonac cu Nuca) </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Radu</dc:creator>
  <cp:lastModifiedBy>Radu</cp:lastModifiedBy>
  <cp:revision>18</cp:revision>
  <dcterms:created xsi:type="dcterms:W3CDTF">2021-02-11T16:50:00Z</dcterms:created>
  <dcterms:modified xsi:type="dcterms:W3CDTF">2021-04-13T06:49:54Z</dcterms:modified>
</cp:coreProperties>
</file>